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 Mono Medium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Medium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RobotoMonoMedium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MonoMedium-bold.fntdata"/><Relationship Id="rId38" Type="http://schemas.openxmlformats.org/officeDocument/2006/relationships/font" Target="fonts/RobotoMono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e6063a1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8e6063a1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8d0a1cdd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88d0a1cdd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e9aa97c8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e9aa97c8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Sitting there, immediately locked back in, </a:t>
            </a:r>
            <a:r>
              <a:rPr lang="en"/>
              <a:t>able</a:t>
            </a:r>
            <a:r>
              <a:rPr lang="en"/>
              <a:t> to step out quickly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Always doing SOMETHING, never a waste though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Inspired by lots of older people (dad, judge) so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 self-assured than most his age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ebba6430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ebba6430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8d3f0053b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8d3f0053b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General</a:t>
            </a:r>
            <a:r>
              <a:rPr lang="en"/>
              <a:t> tone of care + acceptance as root of rejecting “prod”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Very much giving advice, almost take heed of warning vibe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 prod was balance, deprioritizing work, effect on 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Rejecting pressure on output, prioritize happiness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Detach emotionality from stereotypical prod.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metaphors about life tied to motherhood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Theme of giving </a:t>
            </a:r>
            <a:r>
              <a:rPr lang="en"/>
              <a:t>gravure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ebba6430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8ebba6430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88d3f0053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88d3f0053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it together by conv. Standards.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</a:t>
            </a:r>
            <a:r>
              <a:rPr lang="en"/>
              <a:t>igh</a:t>
            </a:r>
            <a:r>
              <a:rPr lang="en"/>
              <a:t>-achieving, boundaries, structured, disciplined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Productivity is </a:t>
            </a:r>
            <a:r>
              <a:rPr lang="en">
                <a:solidFill>
                  <a:schemeClr val="dk1"/>
                </a:solidFill>
              </a:rPr>
              <a:t>Intentional, Sectional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Enjoys Disambiguity/structure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Comparative lens, very contextually focused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Prod is holistic, social emotional mental phyical are just as important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Speed, americans move FAST (food, bill)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Moving more slowly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ebba643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8ebba643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e6063a1c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8e6063a1c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Collectivist nature from trad philosophy -&gt; Incredibly old fashioned in pedagogy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Prod is uniformity + distraction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Critical of education rn vs his idea of the role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Against the system of output and money over learning/thinking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ebba6430f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8ebba6430f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75d51b3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75d51b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8d3f0053b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88d3f0053b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Discipline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Prod is consistency, “getting done what needs to get done”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Air of self-deprecation (“fixing”)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Distance between him and his failures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Acknowledgement w potential lack of self-awareness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defensive + justifies</a:t>
            </a:r>
            <a:r>
              <a:rPr lang="en">
                <a:solidFill>
                  <a:schemeClr val="dk1"/>
                </a:solidFill>
              </a:rPr>
              <a:t> AI usage, inferred guilt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His model of motivation is more distant than like day to day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Views on sister productivity is more cynical than caring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ebba6430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8ebba6430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8d3f0053b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88d3f0053b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He is genuinely a child AWWWW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doesnt prioritize socialization outside of classes and sports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Doesnt prioritize much outside of school or school related stuff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Seems to be lots of dissonance between what he says and what he does, almost as if he knows the “right thing to say”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should ____, i usually ____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b&amp;w view on prod: lazy, getting things done, bad example of it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Roles models instead of peers, very authority-focused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 (intimidation), stanford girls, phone under table, fidgety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Tone of inspiration/influence from others doing well, but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Doesnt feel that friends are relevant enough to bring up in a conversation about productivity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8ebba6430f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8ebba6430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88d3f0053b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88d3f0053b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Incredibly hard working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Sacrificial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Hope-centered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Fluid def of prod (rn money)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Immigrant 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8d3f0053b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8d3f0053b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e6063a1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8e6063a1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8ebba6430f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8ebba6430f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8ebba6430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8ebba6430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8ebba6430f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8ebba6430f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760d9f9e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760d9f9e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Looked at things we’re interested in separately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Looked over everyone elses, picked out what we liked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Came to productivity bc well-rounded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8e6063a1c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8e6063a1c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88d0a1cdd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88d0a1cdd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88d3f005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88d3f005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e6063a1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e6063a1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T&amp;C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Productivity is EVERYONE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Concentrated ecosystem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e6063a1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e6063a1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8d3f0053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8d3f0053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DIVERSE.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6 interviews in english, one in spanish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Range of everything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Mindful of power dynamics (intimidation)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e6063a1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e6063a1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Didnt specify productivity, had tehm do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Holistic understanding of them as people, craft def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Their def vs their life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8d3f0053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88d3f0053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dis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ebba6430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ebba6430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Based on reliance, aligned with perception of productivity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Showed </a:t>
            </a:r>
            <a:r>
              <a:rPr lang="en"/>
              <a:t>difference</a:t>
            </a:r>
            <a:r>
              <a:rPr lang="en"/>
              <a:t> between structure + discipline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40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90100" y="4484025"/>
            <a:ext cx="51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1</a:t>
            </a:r>
            <a:endParaRPr i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90100" y="3617300"/>
            <a:ext cx="513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PRODUCTIVITY</a:t>
            </a:r>
            <a:endParaRPr b="1" sz="5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569200" y="1579400"/>
            <a:ext cx="2550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Map + standout notes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275350" y="145925"/>
            <a:ext cx="7640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EMPATHY MAP (template slide)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6" name="Google Shape;216;p22" title="Screenshot 2025-10-01 at 8.59.4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670" y="775350"/>
            <a:ext cx="3655754" cy="417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 title="Screenshot 2025-10-01 at 8.59.59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25" y="2571747"/>
            <a:ext cx="3867574" cy="21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0" y="3725625"/>
            <a:ext cx="9144000" cy="14178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3" title="Untitled design (52).png"/>
          <p:cNvPicPr preferRelativeResize="0"/>
          <p:nvPr/>
        </p:nvPicPr>
        <p:blipFill rotWithShape="1">
          <a:blip r:embed="rId3">
            <a:alphaModFix/>
          </a:blip>
          <a:srcRect b="53128" l="559" r="79940" t="10466"/>
          <a:stretch/>
        </p:blipFill>
        <p:spPr>
          <a:xfrm>
            <a:off x="-102498" y="1103049"/>
            <a:ext cx="4309824" cy="470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4012925" y="571500"/>
            <a:ext cx="50358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“You are not always going to be working, so things like playing video games is not unproductive because that’s something that brings you joy.”</a:t>
            </a:r>
            <a:endParaRPr sz="2500"/>
          </a:p>
        </p:txBody>
      </p:sp>
      <p:sp>
        <p:nvSpPr>
          <p:cNvPr id="225" name="Google Shape;225;p23"/>
          <p:cNvSpPr txBox="1"/>
          <p:nvPr/>
        </p:nvSpPr>
        <p:spPr>
          <a:xfrm>
            <a:off x="4074825" y="3827275"/>
            <a:ext cx="470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JC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3715875" y="4317300"/>
            <a:ext cx="542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17, Senior @ Palo Alto HS, Student Athlete</a:t>
            </a:r>
            <a:endParaRPr i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/>
        </p:nvSpPr>
        <p:spPr>
          <a:xfrm>
            <a:off x="282125" y="267925"/>
            <a:ext cx="3854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EMPATHY MAP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2" name="Google Shape;232;p24" title="Screenshot 2025-10-03 at 1.37.4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80" y="0"/>
            <a:ext cx="51576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 title="Untitled design (52).png"/>
          <p:cNvPicPr preferRelativeResize="0"/>
          <p:nvPr/>
        </p:nvPicPr>
        <p:blipFill rotWithShape="1">
          <a:blip r:embed="rId4">
            <a:alphaModFix/>
          </a:blip>
          <a:srcRect b="52952" l="1520" r="79935" t="12738"/>
          <a:stretch/>
        </p:blipFill>
        <p:spPr>
          <a:xfrm>
            <a:off x="6236525" y="2216363"/>
            <a:ext cx="657326" cy="7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4525"/>
            <a:ext cx="1934423" cy="193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261348"/>
            <a:ext cx="1729751" cy="172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961" y="1174525"/>
            <a:ext cx="1681268" cy="193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4551" y="3261348"/>
            <a:ext cx="1729751" cy="172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>
            <a:off x="0" y="3725625"/>
            <a:ext cx="9144000" cy="14178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5" title="Untitled design (52).png"/>
          <p:cNvPicPr preferRelativeResize="0"/>
          <p:nvPr/>
        </p:nvPicPr>
        <p:blipFill rotWithShape="1">
          <a:blip r:embed="rId3">
            <a:alphaModFix/>
          </a:blip>
          <a:srcRect b="53547" l="26898" r="53601" t="10047"/>
          <a:stretch/>
        </p:blipFill>
        <p:spPr>
          <a:xfrm>
            <a:off x="-102498" y="1103049"/>
            <a:ext cx="4309824" cy="470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4355750" y="344600"/>
            <a:ext cx="4473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“In American culture, [output] is a big deal, and I don’t like how it affects my boys. Love yourself for who you are without pressure of production.”</a:t>
            </a:r>
            <a:endParaRPr i="1"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074825" y="3827275"/>
            <a:ext cx="470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Darci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3715875" y="4299650"/>
            <a:ext cx="542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59, Mother of three neurodivergent sons, Burlingame, Michigan</a:t>
            </a:r>
            <a:endParaRPr i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/>
        </p:nvSpPr>
        <p:spPr>
          <a:xfrm>
            <a:off x="1176650" y="240825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EMPATHY MAP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2" name="Google Shape;252;p26" title="Screenshot 2025-10-03 at 1.37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513487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 title="Untitled design (52).png"/>
          <p:cNvPicPr preferRelativeResize="0"/>
          <p:nvPr/>
        </p:nvPicPr>
        <p:blipFill rotWithShape="1">
          <a:blip r:embed="rId4">
            <a:alphaModFix/>
          </a:blip>
          <a:srcRect b="52954" l="26773" r="53726" t="10641"/>
          <a:stretch/>
        </p:blipFill>
        <p:spPr>
          <a:xfrm>
            <a:off x="2221813" y="2194650"/>
            <a:ext cx="691224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250" y="1147425"/>
            <a:ext cx="1668224" cy="16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0302" y="1147425"/>
            <a:ext cx="1668224" cy="16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7251" y="3120050"/>
            <a:ext cx="1871048" cy="187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0698" y="3120049"/>
            <a:ext cx="1680901" cy="1751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0" y="3725625"/>
            <a:ext cx="9144000" cy="14178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7" title="Untitled design (52).png"/>
          <p:cNvPicPr preferRelativeResize="0"/>
          <p:nvPr/>
        </p:nvPicPr>
        <p:blipFill rotWithShape="1">
          <a:blip r:embed="rId3">
            <a:alphaModFix/>
          </a:blip>
          <a:srcRect b="53340" l="53276" r="27223" t="10255"/>
          <a:stretch/>
        </p:blipFill>
        <p:spPr>
          <a:xfrm>
            <a:off x="-102498" y="1103049"/>
            <a:ext cx="4309824" cy="470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4392725" y="963075"/>
            <a:ext cx="44736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“In American culture, I find that everything is much faster. Everything is so fast-paced.”</a:t>
            </a:r>
            <a:endParaRPr i="1"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4074825" y="3827275"/>
            <a:ext cx="470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Gabby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4050225" y="4299650"/>
            <a:ext cx="49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20, Stanford sophomore, Lebanon, Ecuador</a:t>
            </a:r>
            <a:endParaRPr i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/>
        </p:nvSpPr>
        <p:spPr>
          <a:xfrm>
            <a:off x="282125" y="267925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EMPATHY MAP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2" name="Google Shape;272;p28" title="Screenshot 2025-10-03 at 1.38.1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777" y="0"/>
            <a:ext cx="513622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 title="Untitled design (52).png"/>
          <p:cNvPicPr preferRelativeResize="0"/>
          <p:nvPr/>
        </p:nvPicPr>
        <p:blipFill rotWithShape="1">
          <a:blip r:embed="rId4">
            <a:alphaModFix/>
          </a:blip>
          <a:srcRect b="52626" l="53346" r="27153" t="10968"/>
          <a:stretch/>
        </p:blipFill>
        <p:spPr>
          <a:xfrm>
            <a:off x="6216800" y="2172950"/>
            <a:ext cx="691224" cy="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25" y="3064077"/>
            <a:ext cx="1911547" cy="191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79552"/>
            <a:ext cx="1600224" cy="165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4525"/>
            <a:ext cx="2989655" cy="1737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/>
          <p:nvPr/>
        </p:nvSpPr>
        <p:spPr>
          <a:xfrm>
            <a:off x="0" y="3725625"/>
            <a:ext cx="9144000" cy="14178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4126325" y="1154700"/>
            <a:ext cx="44736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“Humans are inherently collectivist; individualism goes against our nature.”</a:t>
            </a:r>
            <a:endParaRPr i="1"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4074825" y="3827275"/>
            <a:ext cx="470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Omar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4050225" y="4299650"/>
            <a:ext cx="49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Mid-50s, Drug Discovery Scientist, Manager, Historic Palestine</a:t>
            </a:r>
            <a:endParaRPr i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5" name="Google Shape;285;p29" title="Untitled design (52).png"/>
          <p:cNvPicPr preferRelativeResize="0"/>
          <p:nvPr/>
        </p:nvPicPr>
        <p:blipFill rotWithShape="1">
          <a:blip r:embed="rId3">
            <a:alphaModFix/>
          </a:blip>
          <a:srcRect b="52116" l="79799" r="700" t="11478"/>
          <a:stretch/>
        </p:blipFill>
        <p:spPr>
          <a:xfrm>
            <a:off x="-272841" y="1264475"/>
            <a:ext cx="4256026" cy="46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/>
        </p:nvSpPr>
        <p:spPr>
          <a:xfrm>
            <a:off x="1180425" y="283400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EMPATHY MAP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1" name="Google Shape;291;p30" title="Screenshot 2025-10-03 at 2.11.3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51364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 title="Untitled design (52).png"/>
          <p:cNvPicPr preferRelativeResize="0"/>
          <p:nvPr/>
        </p:nvPicPr>
        <p:blipFill rotWithShape="1">
          <a:blip r:embed="rId4">
            <a:alphaModFix/>
          </a:blip>
          <a:srcRect b="51318" l="79528" r="1146" t="10352"/>
          <a:stretch/>
        </p:blipFill>
        <p:spPr>
          <a:xfrm>
            <a:off x="2225725" y="2174726"/>
            <a:ext cx="685051" cy="7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3024" y="1251950"/>
            <a:ext cx="2377999" cy="138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549" y="1190000"/>
            <a:ext cx="1381750" cy="1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1174" y="2724150"/>
            <a:ext cx="1786900" cy="1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0475" y="2786101"/>
            <a:ext cx="1771126" cy="177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/>
          <p:nvPr/>
        </p:nvSpPr>
        <p:spPr>
          <a:xfrm>
            <a:off x="0" y="3725625"/>
            <a:ext cx="9144000" cy="14178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1" title="Untitled design (52).png"/>
          <p:cNvPicPr preferRelativeResize="0"/>
          <p:nvPr/>
        </p:nvPicPr>
        <p:blipFill rotWithShape="1">
          <a:blip r:embed="rId3">
            <a:alphaModFix/>
          </a:blip>
          <a:srcRect b="11558" l="13254" r="67245" t="52036"/>
          <a:stretch/>
        </p:blipFill>
        <p:spPr>
          <a:xfrm>
            <a:off x="2" y="1103049"/>
            <a:ext cx="4309824" cy="47026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4310925" y="615675"/>
            <a:ext cx="44736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“I should be doing something but I’m just on my phone. I’m just taking a nap and I missed my assignment again.”</a:t>
            </a:r>
            <a:endParaRPr i="1"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074825" y="3827275"/>
            <a:ext cx="470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Barry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4050225" y="4299650"/>
            <a:ext cx="49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19, Sophomore @ Cal State University Monterey Bay</a:t>
            </a:r>
            <a:endParaRPr i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BennieNkwantabisa.jpg"/>
          <p:cNvPicPr preferRelativeResize="0"/>
          <p:nvPr/>
        </p:nvPicPr>
        <p:blipFill rotWithShape="1">
          <a:blip r:embed="rId3">
            <a:alphaModFix/>
          </a:blip>
          <a:srcRect b="8668" l="0" r="0" t="27167"/>
          <a:stretch/>
        </p:blipFill>
        <p:spPr>
          <a:xfrm>
            <a:off x="2351165" y="1642758"/>
            <a:ext cx="2167500" cy="209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" name="Google Shape;61;p14" title="gil_silva.jpeg"/>
          <p:cNvPicPr preferRelativeResize="0"/>
          <p:nvPr/>
        </p:nvPicPr>
        <p:blipFill rotWithShape="1">
          <a:blip r:embed="rId4">
            <a:alphaModFix/>
          </a:blip>
          <a:srcRect b="0" l="13337" r="13337" t="8617"/>
          <a:stretch/>
        </p:blipFill>
        <p:spPr>
          <a:xfrm>
            <a:off x="60825" y="1612300"/>
            <a:ext cx="2103000" cy="209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" name="Google Shape;62;p14" title="JHR_Ugwonali_694_PRINT.jpg"/>
          <p:cNvPicPr preferRelativeResize="0"/>
          <p:nvPr/>
        </p:nvPicPr>
        <p:blipFill rotWithShape="1">
          <a:blip r:embed="rId5">
            <a:alphaModFix/>
          </a:blip>
          <a:srcRect b="0" l="17711" r="12641" t="0"/>
          <a:stretch/>
        </p:blipFill>
        <p:spPr>
          <a:xfrm>
            <a:off x="4655218" y="1612305"/>
            <a:ext cx="2103000" cy="215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5225" y="3827100"/>
            <a:ext cx="147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Gil S.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318175" y="3827100"/>
            <a:ext cx="223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Bennie N.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927475" y="3827100"/>
            <a:ext cx="18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Gabriella U.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82125" y="267925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OUR TEAM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7600" y="1576600"/>
            <a:ext cx="2167500" cy="216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7300525" y="3856425"/>
            <a:ext cx="15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Amesha B.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/>
        </p:nvSpPr>
        <p:spPr>
          <a:xfrm>
            <a:off x="282125" y="267925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EMPATHY MAP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1" name="Google Shape;311;p32" title="Screenshot 2025-10-03 at 1.55.5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218" y="0"/>
            <a:ext cx="512277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 title="Untitled design (52).png"/>
          <p:cNvPicPr preferRelativeResize="0"/>
          <p:nvPr/>
        </p:nvPicPr>
        <p:blipFill rotWithShape="1">
          <a:blip r:embed="rId4">
            <a:alphaModFix/>
          </a:blip>
          <a:srcRect b="10099" l="13184" r="67489" t="51571"/>
          <a:stretch/>
        </p:blipFill>
        <p:spPr>
          <a:xfrm>
            <a:off x="6236525" y="2133101"/>
            <a:ext cx="685051" cy="7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4525"/>
            <a:ext cx="1716050" cy="17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42975"/>
            <a:ext cx="1818373" cy="181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3173" y="3042975"/>
            <a:ext cx="1745644" cy="174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0850" y="1174525"/>
            <a:ext cx="1716050" cy="17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/>
          <p:nvPr/>
        </p:nvSpPr>
        <p:spPr>
          <a:xfrm>
            <a:off x="0" y="3725625"/>
            <a:ext cx="9144000" cy="14178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3" title="Untitled design (52).png"/>
          <p:cNvPicPr preferRelativeResize="0"/>
          <p:nvPr/>
        </p:nvPicPr>
        <p:blipFill rotWithShape="1">
          <a:blip r:embed="rId3">
            <a:alphaModFix/>
          </a:blip>
          <a:srcRect b="11631" l="39949" r="40550" t="51964"/>
          <a:stretch/>
        </p:blipFill>
        <p:spPr>
          <a:xfrm>
            <a:off x="2" y="1103049"/>
            <a:ext cx="4309824" cy="4702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/>
        </p:nvSpPr>
        <p:spPr>
          <a:xfrm>
            <a:off x="4039575" y="784425"/>
            <a:ext cx="47802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3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“It feels good to be lazy, I’m gonna be honest.”</a:t>
            </a:r>
            <a:endParaRPr i="1" sz="3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4074825" y="3827275"/>
            <a:ext cx="470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Seth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4050225" y="4299650"/>
            <a:ext cx="49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15, Sophomore @ Palo Alto HS, Student-Athlete</a:t>
            </a:r>
            <a:endParaRPr i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/>
          <p:nvPr/>
        </p:nvSpPr>
        <p:spPr>
          <a:xfrm>
            <a:off x="1141700" y="275675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EMPATHY MAP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1" name="Google Shape;331;p34" title="Screenshot 2025-10-03 at 1.56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513662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 title="Untitled design (52).png"/>
          <p:cNvPicPr preferRelativeResize="0"/>
          <p:nvPr/>
        </p:nvPicPr>
        <p:blipFill rotWithShape="1">
          <a:blip r:embed="rId4">
            <a:alphaModFix/>
          </a:blip>
          <a:srcRect b="8788" l="40337" r="40337" t="52882"/>
          <a:stretch/>
        </p:blipFill>
        <p:spPr>
          <a:xfrm>
            <a:off x="2225788" y="2174726"/>
            <a:ext cx="685051" cy="7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027" y="1182275"/>
            <a:ext cx="1786501" cy="17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028" y="3121176"/>
            <a:ext cx="1869926" cy="18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354" y="1182275"/>
            <a:ext cx="1680247" cy="188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1354" y="3216111"/>
            <a:ext cx="1680246" cy="1680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/>
          <p:nvPr/>
        </p:nvSpPr>
        <p:spPr>
          <a:xfrm>
            <a:off x="0" y="3725625"/>
            <a:ext cx="9144000" cy="14178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5"/>
          <p:cNvSpPr txBox="1"/>
          <p:nvPr/>
        </p:nvSpPr>
        <p:spPr>
          <a:xfrm>
            <a:off x="3628175" y="452175"/>
            <a:ext cx="52062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3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“I work 15 or 16 hours daily. You only come home to rest from the day’s effort.”</a:t>
            </a:r>
            <a:endParaRPr i="1" sz="3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4074825" y="3827275"/>
            <a:ext cx="470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Jamie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4050225" y="4299650"/>
            <a:ext cx="49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43, DoorDash Delivery, Ex-Colombian military</a:t>
            </a:r>
            <a:endParaRPr i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5" name="Google Shape;345;p35" title="Untitled design (52).png"/>
          <p:cNvPicPr preferRelativeResize="0"/>
          <p:nvPr/>
        </p:nvPicPr>
        <p:blipFill rotWithShape="1">
          <a:blip r:embed="rId3">
            <a:alphaModFix/>
          </a:blip>
          <a:srcRect b="11478" l="66530" r="13969" t="52116"/>
          <a:stretch/>
        </p:blipFill>
        <p:spPr>
          <a:xfrm>
            <a:off x="-158750" y="1392627"/>
            <a:ext cx="4006200" cy="437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/>
        </p:nvSpPr>
        <p:spPr>
          <a:xfrm>
            <a:off x="282125" y="267925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EMPATHY MAP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1" name="Google Shape;351;p36" title="Screenshot 2025-10-03 at 2.17.3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561" y="0"/>
            <a:ext cx="53254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 title="Untitled design (52).png"/>
          <p:cNvPicPr preferRelativeResize="0"/>
          <p:nvPr/>
        </p:nvPicPr>
        <p:blipFill rotWithShape="1">
          <a:blip r:embed="rId4">
            <a:alphaModFix/>
          </a:blip>
          <a:srcRect b="9440" l="66338" r="14335" t="52230"/>
          <a:stretch/>
        </p:blipFill>
        <p:spPr>
          <a:xfrm>
            <a:off x="6168750" y="2146676"/>
            <a:ext cx="685051" cy="7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4525"/>
            <a:ext cx="1646148" cy="173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04900"/>
            <a:ext cx="1646152" cy="164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0948" y="1174525"/>
            <a:ext cx="1715215" cy="171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0948" y="3042140"/>
            <a:ext cx="1715215" cy="171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>
            <p:ph idx="1" type="body"/>
          </p:nvPr>
        </p:nvSpPr>
        <p:spPr>
          <a:xfrm>
            <a:off x="461425" y="1300875"/>
            <a:ext cx="30573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J</a:t>
            </a:r>
            <a:r>
              <a:rPr b="1" lang="en" sz="2000"/>
              <a:t>oy vs Guilt</a:t>
            </a:r>
            <a:endParaRPr b="1" sz="2000"/>
          </a:p>
        </p:txBody>
      </p:sp>
      <p:sp>
        <p:nvSpPr>
          <p:cNvPr id="362" name="Google Shape;362;p37"/>
          <p:cNvSpPr txBox="1"/>
          <p:nvPr/>
        </p:nvSpPr>
        <p:spPr>
          <a:xfrm>
            <a:off x="751800" y="234300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TENSIONS						EXAMPLES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37"/>
          <p:cNvSpPr txBox="1"/>
          <p:nvPr>
            <p:ph idx="1" type="body"/>
          </p:nvPr>
        </p:nvSpPr>
        <p:spPr>
          <a:xfrm>
            <a:off x="461425" y="2382988"/>
            <a:ext cx="33516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000"/>
              <a:t>Structure as Freedom </a:t>
            </a:r>
            <a:endParaRPr b="1" sz="20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000"/>
              <a:t>vs </a:t>
            </a:r>
            <a:endParaRPr b="1" sz="20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000"/>
              <a:t>Structure as Pressure</a:t>
            </a:r>
            <a:endParaRPr b="1" sz="2000"/>
          </a:p>
        </p:txBody>
      </p:sp>
      <p:sp>
        <p:nvSpPr>
          <p:cNvPr id="364" name="Google Shape;364;p37"/>
          <p:cNvSpPr txBox="1"/>
          <p:nvPr>
            <p:ph idx="1" type="body"/>
          </p:nvPr>
        </p:nvSpPr>
        <p:spPr>
          <a:xfrm>
            <a:off x="461425" y="3759575"/>
            <a:ext cx="33516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000"/>
              <a:t>Productivity as Survival </a:t>
            </a:r>
            <a:endParaRPr b="1" sz="20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000"/>
              <a:t>vs</a:t>
            </a:r>
            <a:endParaRPr b="1" sz="20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000"/>
              <a:t>Self-expression</a:t>
            </a:r>
            <a:endParaRPr b="1" sz="2000"/>
          </a:p>
        </p:txBody>
      </p:sp>
      <p:sp>
        <p:nvSpPr>
          <p:cNvPr id="365" name="Google Shape;365;p37"/>
          <p:cNvSpPr txBox="1"/>
          <p:nvPr/>
        </p:nvSpPr>
        <p:spPr>
          <a:xfrm>
            <a:off x="4004750" y="1399725"/>
            <a:ext cx="4753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JC views games as productive joy, Darci feels guilty when not producing</a:t>
            </a:r>
            <a:endParaRPr i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4093375" y="2632750"/>
            <a:ext cx="4806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Gabby uses routine to reduce anxiety, Jamie uses quotas that trap him into 16-hour days</a:t>
            </a:r>
            <a:endParaRPr i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4299025" y="4009325"/>
            <a:ext cx="4753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Jamie needs it for money, Omar ties it to philosophy, Gabby to stability, JC to balance</a:t>
            </a:r>
            <a:endParaRPr i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8" name="Google Shape;368;p37"/>
          <p:cNvCxnSpPr/>
          <p:nvPr/>
        </p:nvCxnSpPr>
        <p:spPr>
          <a:xfrm>
            <a:off x="-4600" y="2164475"/>
            <a:ext cx="91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37"/>
          <p:cNvCxnSpPr/>
          <p:nvPr/>
        </p:nvCxnSpPr>
        <p:spPr>
          <a:xfrm>
            <a:off x="-2250" y="3631175"/>
            <a:ext cx="91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idx="1" type="body"/>
          </p:nvPr>
        </p:nvSpPr>
        <p:spPr>
          <a:xfrm>
            <a:off x="154375" y="968210"/>
            <a:ext cx="5155200" cy="4175400"/>
          </a:xfrm>
          <a:prstGeom prst="rect">
            <a:avLst/>
          </a:prstGeom>
        </p:spPr>
        <p:txBody>
          <a:bodyPr anchorCtr="0" anchor="t" bIns="87675" lIns="87675" spcFirstLastPara="1" rIns="87675" wrap="square" tIns="87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 </a:t>
            </a: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There are shared charges of emotionality when describing the role productivity plays in their lives.</a:t>
            </a:r>
            <a:endParaRPr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79530" lvl="0" marL="43841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 Mono"/>
              <a:buChar char="-"/>
            </a:pP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Anxiety, shame, pride, dignity, guilt; there was </a:t>
            </a:r>
            <a:r>
              <a:rPr b="1"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 neutrality</a:t>
            </a: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i="1"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2. Structure and ritual </a:t>
            </a:r>
            <a:r>
              <a:rPr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are not just used to manage time + tasks; they also</a:t>
            </a: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regulate mood + identity.</a:t>
            </a:r>
            <a:endParaRPr b="1"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79530" lvl="0" marL="43841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 Mono"/>
              <a:buChar char="-"/>
            </a:pP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Calendars, lists, quotas, prayer, exercise routines all </a:t>
            </a:r>
            <a:r>
              <a:rPr b="1"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fulfilled a deeper purpose of providing regulation</a:t>
            </a: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i="1"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3. </a:t>
            </a:r>
            <a:r>
              <a:rPr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Interviewees felt that </a:t>
            </a: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productivity is supported by ambient accountability</a:t>
            </a:r>
            <a:r>
              <a:rPr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79530" lvl="0" marL="43841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 Mono"/>
              <a:buChar char="-"/>
            </a:pP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body doubling to healthy competition to caregiving, </a:t>
            </a:r>
            <a:r>
              <a:rPr b="1"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productivity thrives as a result of being around others</a:t>
            </a: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/social presence.</a:t>
            </a:r>
            <a:endParaRPr i="1"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4. Interests</a:t>
            </a:r>
            <a:r>
              <a:rPr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are seen as a </a:t>
            </a: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necessity to some</a:t>
            </a:r>
            <a:r>
              <a:rPr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and a </a:t>
            </a: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luxury to others</a:t>
            </a:r>
            <a:r>
              <a:rPr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79530" lvl="0" marL="43841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 Mono"/>
              <a:buChar char="-"/>
            </a:pP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Some felt that </a:t>
            </a:r>
            <a:r>
              <a:rPr b="1"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exploring interests and hobbies was an integral part of being human</a:t>
            </a: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while others felt it was time </a:t>
            </a:r>
            <a:r>
              <a:rPr b="1"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only some can afford</a:t>
            </a: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i="1"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5. </a:t>
            </a:r>
            <a:r>
              <a:rPr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Each person’s </a:t>
            </a:r>
            <a:r>
              <a:rPr b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perception of “wasted time” is the negative image of how they perceive productivity</a:t>
            </a:r>
            <a:r>
              <a:rPr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overall.</a:t>
            </a:r>
            <a:endParaRPr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889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 Mono"/>
              <a:buChar char="-"/>
            </a:pPr>
            <a:r>
              <a:rPr b="1"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What counted as ‘wasting time’ perfectly mirrored each person’s values:</a:t>
            </a:r>
            <a:r>
              <a:rPr i="1" lang="en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for students it was weakness, for workers survival risk, for caregivers misunderstood rest, and for thinkers loss of depth.</a:t>
            </a:r>
            <a:endParaRPr i="1" sz="9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210998" y="244900"/>
            <a:ext cx="7326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87675" lIns="87675" spcFirstLastPara="1" rIns="87675" wrap="square" tIns="876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47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INTERVIEW FINDINGS</a:t>
            </a:r>
            <a:endParaRPr b="1" sz="3547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6" name="Google Shape;376;p38" title="Screenshot 2025-10-03 at 9.24.42 AM.png"/>
          <p:cNvPicPr preferRelativeResize="0"/>
          <p:nvPr/>
        </p:nvPicPr>
        <p:blipFill rotWithShape="1">
          <a:blip r:embed="rId3">
            <a:alphaModFix/>
          </a:blip>
          <a:srcRect b="14427" l="0" r="0" t="0"/>
          <a:stretch/>
        </p:blipFill>
        <p:spPr>
          <a:xfrm>
            <a:off x="5508550" y="0"/>
            <a:ext cx="3635451" cy="17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 title="Screenshot 2025-10-03 at 9.26.54 AM.png"/>
          <p:cNvPicPr preferRelativeResize="0"/>
          <p:nvPr/>
        </p:nvPicPr>
        <p:blipFill rotWithShape="1">
          <a:blip r:embed="rId4">
            <a:alphaModFix/>
          </a:blip>
          <a:srcRect b="9402" l="0" r="15895" t="9402"/>
          <a:stretch/>
        </p:blipFill>
        <p:spPr>
          <a:xfrm>
            <a:off x="5508550" y="1746825"/>
            <a:ext cx="3635451" cy="192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 title="Screenshot 2025-10-03 at 9.27.53 AM.png"/>
          <p:cNvPicPr preferRelativeResize="0"/>
          <p:nvPr/>
        </p:nvPicPr>
        <p:blipFill rotWithShape="1">
          <a:blip r:embed="rId5">
            <a:alphaModFix/>
          </a:blip>
          <a:srcRect b="19594" l="0" r="0" t="0"/>
          <a:stretch/>
        </p:blipFill>
        <p:spPr>
          <a:xfrm>
            <a:off x="5508550" y="3496376"/>
            <a:ext cx="3635451" cy="164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4175" y="1746825"/>
            <a:ext cx="1107550" cy="10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6125" y="165325"/>
            <a:ext cx="1263300" cy="11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425" y="4051963"/>
            <a:ext cx="568475" cy="5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5975" y="885441"/>
            <a:ext cx="389325" cy="3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idx="1" type="body"/>
          </p:nvPr>
        </p:nvSpPr>
        <p:spPr>
          <a:xfrm>
            <a:off x="1958850" y="1198750"/>
            <a:ext cx="52263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Each person’s perception of “wasted time” is the negative image of how they perceive productivity overall.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132200" y="244900"/>
            <a:ext cx="8236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INSIGHTS + NEEDS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0" y="2772150"/>
            <a:ext cx="4255800" cy="18471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9"/>
          <p:cNvSpPr txBox="1"/>
          <p:nvPr>
            <p:ph idx="1" type="body"/>
          </p:nvPr>
        </p:nvSpPr>
        <p:spPr>
          <a:xfrm>
            <a:off x="132200" y="3318825"/>
            <a:ext cx="37074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People’s deepest fears about wasted time reveal what they hold sacred; wasting time is powerful because it directly threatens identity.</a:t>
            </a:r>
            <a:endParaRPr b="1"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4888200" y="2772150"/>
            <a:ext cx="4255800" cy="18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"/>
          <p:cNvSpPr txBox="1"/>
          <p:nvPr>
            <p:ph idx="1" type="body"/>
          </p:nvPr>
        </p:nvSpPr>
        <p:spPr>
          <a:xfrm>
            <a:off x="5162400" y="3318825"/>
            <a:ext cx="3707400" cy="1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D6154"/>
                </a:solidFill>
                <a:latin typeface="Roboto Mono"/>
                <a:ea typeface="Roboto Mono"/>
                <a:cs typeface="Roboto Mono"/>
                <a:sym typeface="Roboto Mono"/>
              </a:rPr>
              <a:t>People need ways to reframe and protect their time so it feels aligned with their values instead of threatening their sense of identity.</a:t>
            </a:r>
            <a:endParaRPr i="1" sz="1300">
              <a:solidFill>
                <a:srgbClr val="4D615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132200" y="2857125"/>
            <a:ext cx="34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INSIGHT</a:t>
            </a:r>
            <a:endParaRPr i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5426400" y="2905200"/>
            <a:ext cx="34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D6154"/>
                </a:solidFill>
                <a:latin typeface="Roboto Mono"/>
                <a:ea typeface="Roboto Mono"/>
                <a:cs typeface="Roboto Mono"/>
                <a:sym typeface="Roboto Mono"/>
              </a:rPr>
              <a:t>NEED</a:t>
            </a:r>
            <a:endParaRPr i="1" sz="1800">
              <a:solidFill>
                <a:srgbClr val="4D615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132200" y="1503250"/>
            <a:ext cx="34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FINDING</a:t>
            </a:r>
            <a:endParaRPr i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idx="1" type="body"/>
          </p:nvPr>
        </p:nvSpPr>
        <p:spPr>
          <a:xfrm>
            <a:off x="1958850" y="1198750"/>
            <a:ext cx="52263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People don’t just use structure and ritual are not just used to manage time + tasks; they also utilize them to regulate mood + identity.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" name="Google Shape;401;p40"/>
          <p:cNvSpPr txBox="1"/>
          <p:nvPr/>
        </p:nvSpPr>
        <p:spPr>
          <a:xfrm>
            <a:off x="132200" y="244900"/>
            <a:ext cx="8236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INSIGHTS + NEEDS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40"/>
          <p:cNvSpPr/>
          <p:nvPr/>
        </p:nvSpPr>
        <p:spPr>
          <a:xfrm>
            <a:off x="0" y="2772150"/>
            <a:ext cx="4255800" cy="18471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0"/>
          <p:cNvSpPr txBox="1"/>
          <p:nvPr>
            <p:ph idx="1" type="body"/>
          </p:nvPr>
        </p:nvSpPr>
        <p:spPr>
          <a:xfrm>
            <a:off x="136200" y="3318825"/>
            <a:ext cx="3983400" cy="13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Structural tools provide psychological safety. They give people a sense of control in uncertain environments, turning productivity into a stabilizer for both mood and identity.</a:t>
            </a:r>
            <a:endParaRPr i="1"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4888200" y="2772150"/>
            <a:ext cx="4255800" cy="18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 txBox="1"/>
          <p:nvPr>
            <p:ph idx="1" type="body"/>
          </p:nvPr>
        </p:nvSpPr>
        <p:spPr>
          <a:xfrm>
            <a:off x="5162400" y="3366900"/>
            <a:ext cx="37074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D6154"/>
                </a:solidFill>
                <a:latin typeface="Roboto Mono"/>
                <a:ea typeface="Roboto Mono"/>
                <a:cs typeface="Roboto Mono"/>
                <a:sym typeface="Roboto Mono"/>
              </a:rPr>
              <a:t>People need rituals and systems that adapt to their emotional state, not just their task list.</a:t>
            </a:r>
            <a:endParaRPr i="1" sz="1300">
              <a:solidFill>
                <a:srgbClr val="4D615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40"/>
          <p:cNvSpPr txBox="1"/>
          <p:nvPr/>
        </p:nvSpPr>
        <p:spPr>
          <a:xfrm>
            <a:off x="132200" y="2857125"/>
            <a:ext cx="34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INSIGHT</a:t>
            </a:r>
            <a:endParaRPr i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5426400" y="2905200"/>
            <a:ext cx="34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D6154"/>
                </a:solidFill>
                <a:latin typeface="Roboto Mono"/>
                <a:ea typeface="Roboto Mono"/>
                <a:cs typeface="Roboto Mono"/>
                <a:sym typeface="Roboto Mono"/>
              </a:rPr>
              <a:t>NEED</a:t>
            </a:r>
            <a:endParaRPr i="1" sz="1800">
              <a:solidFill>
                <a:srgbClr val="4D615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132200" y="1503250"/>
            <a:ext cx="34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FINDING</a:t>
            </a:r>
            <a:endParaRPr i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idx="1" type="body"/>
          </p:nvPr>
        </p:nvSpPr>
        <p:spPr>
          <a:xfrm>
            <a:off x="1958850" y="1087975"/>
            <a:ext cx="52263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Productivity is supported by ambient accountability and is best under the influence of of varying levels of </a:t>
            </a:r>
            <a:r>
              <a:rPr b="1" i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presence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132200" y="244900"/>
            <a:ext cx="8236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INSIGHTS + NEEDS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0" y="2772150"/>
            <a:ext cx="4255800" cy="18471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 txBox="1"/>
          <p:nvPr>
            <p:ph idx="1" type="body"/>
          </p:nvPr>
        </p:nvSpPr>
        <p:spPr>
          <a:xfrm>
            <a:off x="136200" y="3232650"/>
            <a:ext cx="3983400" cy="13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Being around others transforms productivity from an individual struggle into a social contract. Presence, whether through body doubling or shared labor, externalizes discipline and validates effort.</a:t>
            </a:r>
            <a:endParaRPr i="1"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4888200" y="2772150"/>
            <a:ext cx="4255800" cy="18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 txBox="1"/>
          <p:nvPr>
            <p:ph idx="1" type="body"/>
          </p:nvPr>
        </p:nvSpPr>
        <p:spPr>
          <a:xfrm>
            <a:off x="5162400" y="3267125"/>
            <a:ext cx="37074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D6154"/>
                </a:solidFill>
                <a:latin typeface="Roboto Mono"/>
                <a:ea typeface="Roboto Mono"/>
                <a:cs typeface="Roboto Mono"/>
                <a:sym typeface="Roboto Mono"/>
              </a:rPr>
              <a:t>People need accessible forms of social presence that make accountability feel natural, supportive, and motivating without judgment.</a:t>
            </a:r>
            <a:endParaRPr i="1" sz="1300">
              <a:solidFill>
                <a:srgbClr val="4D615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132200" y="2857125"/>
            <a:ext cx="34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INSIGHT</a:t>
            </a:r>
            <a:endParaRPr i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5426400" y="2905200"/>
            <a:ext cx="34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D6154"/>
                </a:solidFill>
                <a:latin typeface="Roboto Mono"/>
                <a:ea typeface="Roboto Mono"/>
                <a:cs typeface="Roboto Mono"/>
                <a:sym typeface="Roboto Mono"/>
              </a:rPr>
              <a:t>NEED</a:t>
            </a:r>
            <a:endParaRPr i="1" sz="1800">
              <a:solidFill>
                <a:srgbClr val="4D615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132200" y="1503250"/>
            <a:ext cx="34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FINDING</a:t>
            </a:r>
            <a:endParaRPr i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105925" y="4272925"/>
            <a:ext cx="4964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DOMAIN SELECTION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2477925" y="181425"/>
            <a:ext cx="1483200" cy="144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3953538" y="1218250"/>
            <a:ext cx="1975500" cy="1982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019675" y="1593525"/>
            <a:ext cx="1906200" cy="14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Effects of </a:t>
            </a:r>
            <a:r>
              <a:rPr b="1"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Productivity Overload on Mental Wellbeing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449600" y="1277325"/>
            <a:ext cx="1619700" cy="155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069288" y="2802250"/>
            <a:ext cx="1619700" cy="155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5984563" y="144300"/>
            <a:ext cx="1619700" cy="155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493788" y="3342650"/>
            <a:ext cx="1619700" cy="155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7326788" y="1888975"/>
            <a:ext cx="1619700" cy="155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3641675" y="1469000"/>
            <a:ext cx="428100" cy="28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>
            <a:off x="5493800" y="3023700"/>
            <a:ext cx="350400" cy="46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/>
          <p:nvPr/>
        </p:nvCxnSpPr>
        <p:spPr>
          <a:xfrm flipH="1" rot="10800000">
            <a:off x="5729400" y="1389950"/>
            <a:ext cx="407100" cy="22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>
            <a:stCxn id="77" idx="6"/>
          </p:cNvCxnSpPr>
          <p:nvPr/>
        </p:nvCxnSpPr>
        <p:spPr>
          <a:xfrm>
            <a:off x="2069300" y="2056725"/>
            <a:ext cx="1884300" cy="9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>
            <a:endCxn id="81" idx="2"/>
          </p:cNvCxnSpPr>
          <p:nvPr/>
        </p:nvCxnSpPr>
        <p:spPr>
          <a:xfrm>
            <a:off x="5915288" y="2377375"/>
            <a:ext cx="1411500" cy="29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 flipH="1" rot="10800000">
            <a:off x="3514775" y="2770050"/>
            <a:ext cx="614400" cy="32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2551625" y="515925"/>
            <a:ext cx="13464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Pressure to always appear “productive”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6128625" y="460500"/>
            <a:ext cx="14115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General lack of focus + willingness to do things that that grit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5597900" y="3658850"/>
            <a:ext cx="14115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Supporting executive function across neurodiversities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7521350" y="2257525"/>
            <a:ext cx="123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Time management or the lack thereof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2173400" y="3182175"/>
            <a:ext cx="14115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Unpacking the need to be overstimulated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570550" y="1593525"/>
            <a:ext cx="14115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Can people answer the question “what do you do in your free time”?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221150" y="3005650"/>
            <a:ext cx="1124400" cy="11520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966250" y="181425"/>
            <a:ext cx="1015800" cy="10368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7627550" y="3749450"/>
            <a:ext cx="1124400" cy="11520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7900550" y="435300"/>
            <a:ext cx="1124400" cy="11520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5"/>
          <p:cNvCxnSpPr>
            <a:stCxn id="94" idx="7"/>
          </p:cNvCxnSpPr>
          <p:nvPr/>
        </p:nvCxnSpPr>
        <p:spPr>
          <a:xfrm flipH="1" rot="10800000">
            <a:off x="1180885" y="2438156"/>
            <a:ext cx="2813100" cy="73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245450" y="3447775"/>
            <a:ext cx="10758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Introspection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936250" y="575125"/>
            <a:ext cx="10758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Social Media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924850" y="849300"/>
            <a:ext cx="10758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Connection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651850" y="4163450"/>
            <a:ext cx="10758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Baseline Wellbeing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3" name="Google Shape;103;p15"/>
          <p:cNvCxnSpPr>
            <a:endCxn id="96" idx="1"/>
          </p:cNvCxnSpPr>
          <p:nvPr/>
        </p:nvCxnSpPr>
        <p:spPr>
          <a:xfrm>
            <a:off x="5796615" y="2700456"/>
            <a:ext cx="1995600" cy="1217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/>
          <p:cNvCxnSpPr>
            <a:endCxn id="97" idx="3"/>
          </p:cNvCxnSpPr>
          <p:nvPr/>
        </p:nvCxnSpPr>
        <p:spPr>
          <a:xfrm flipH="1" rot="10800000">
            <a:off x="5915415" y="1418594"/>
            <a:ext cx="2149800" cy="63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/>
          <p:cNvCxnSpPr>
            <a:stCxn id="95" idx="5"/>
          </p:cNvCxnSpPr>
          <p:nvPr/>
        </p:nvCxnSpPr>
        <p:spPr>
          <a:xfrm>
            <a:off x="1833290" y="1066389"/>
            <a:ext cx="2133600" cy="97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/>
          <p:nvPr/>
        </p:nvSpPr>
        <p:spPr>
          <a:xfrm>
            <a:off x="530500" y="3494075"/>
            <a:ext cx="8150400" cy="1413000"/>
          </a:xfrm>
          <a:prstGeom prst="rect">
            <a:avLst/>
          </a:prstGeom>
          <a:solidFill>
            <a:srgbClr val="4D615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 txBox="1"/>
          <p:nvPr>
            <p:ph idx="1" type="body"/>
          </p:nvPr>
        </p:nvSpPr>
        <p:spPr>
          <a:xfrm>
            <a:off x="530500" y="3494075"/>
            <a:ext cx="8150400" cy="1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Next Steps: </a:t>
            </a:r>
            <a:endParaRPr b="1" sz="2400" u="sng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Turn these needs into POV statements, HMW questions, and prototypes for A2!</a:t>
            </a:r>
            <a:endParaRPr sz="2800"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751800" y="267925"/>
            <a:ext cx="764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SUMMARY / NEXT STEPS</a:t>
            </a:r>
            <a:endParaRPr b="1" sz="3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253200" y="1134600"/>
            <a:ext cx="86811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ono"/>
              <a:buChar char="-"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 spoke with </a:t>
            </a: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7 people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— high schoolers, a Stanford student, a scientist, a gig worker, a mom, and more — to understand </a:t>
            </a: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what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productivity really means in their lives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ono"/>
              <a:buChar char="-"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Productivity is strongly tied to identity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 It is shaped by e</a:t>
            </a: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motions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(anxiety, guilt, pride), </a:t>
            </a: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values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(family, meaning, joy), and </a:t>
            </a: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culture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(American individualism vs.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collectivism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traditions).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/>
        </p:nvSpPr>
        <p:spPr>
          <a:xfrm>
            <a:off x="751800" y="1245225"/>
            <a:ext cx="7640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THANK YOU!</a:t>
            </a:r>
            <a:endParaRPr b="1" sz="4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5" name="Google Shape;435;p43" title="BennieNkwantabisa.jpg"/>
          <p:cNvPicPr preferRelativeResize="0"/>
          <p:nvPr/>
        </p:nvPicPr>
        <p:blipFill rotWithShape="1">
          <a:blip r:embed="rId3">
            <a:alphaModFix/>
          </a:blip>
          <a:srcRect b="8668" l="0" r="0" t="27167"/>
          <a:stretch/>
        </p:blipFill>
        <p:spPr>
          <a:xfrm>
            <a:off x="2630356" y="2303958"/>
            <a:ext cx="1907100" cy="184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6" name="Google Shape;436;p43" title="gil_silva.jpeg"/>
          <p:cNvPicPr preferRelativeResize="0"/>
          <p:nvPr/>
        </p:nvPicPr>
        <p:blipFill rotWithShape="1">
          <a:blip r:embed="rId4">
            <a:alphaModFix/>
          </a:blip>
          <a:srcRect b="0" l="13337" r="13337" t="8617"/>
          <a:stretch/>
        </p:blipFill>
        <p:spPr>
          <a:xfrm>
            <a:off x="615248" y="2277160"/>
            <a:ext cx="1850400" cy="184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7" name="Google Shape;437;p43" title="JHR_Ugwonali_694_PRINT.jpg"/>
          <p:cNvPicPr preferRelativeResize="0"/>
          <p:nvPr/>
        </p:nvPicPr>
        <p:blipFill rotWithShape="1">
          <a:blip r:embed="rId5">
            <a:alphaModFix/>
          </a:blip>
          <a:srcRect b="0" l="17711" r="12641" t="0"/>
          <a:stretch/>
        </p:blipFill>
        <p:spPr>
          <a:xfrm>
            <a:off x="4657529" y="2277165"/>
            <a:ext cx="1850400" cy="189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8" name="Google Shape;43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1644" y="2245751"/>
            <a:ext cx="1907100" cy="190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/>
        </p:nvSpPr>
        <p:spPr>
          <a:xfrm>
            <a:off x="282125" y="267925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Appendix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1005975" y="3861075"/>
            <a:ext cx="685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could put consent forms, anonymized screen grabs of recordings, things li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5805600" y="326550"/>
            <a:ext cx="3338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FINDING PARTICIPANTS</a:t>
            </a:r>
            <a:endParaRPr b="1"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1" name="Google Shape;111;p16" title="Screenshot 2025-10-03 at 1.01.24 AM.png"/>
          <p:cNvPicPr preferRelativeResize="0"/>
          <p:nvPr/>
        </p:nvPicPr>
        <p:blipFill rotWithShape="1">
          <a:blip r:embed="rId3">
            <a:alphaModFix/>
          </a:blip>
          <a:srcRect b="0" l="903" r="913" t="0"/>
          <a:stretch/>
        </p:blipFill>
        <p:spPr>
          <a:xfrm>
            <a:off x="-9" y="-3"/>
            <a:ext cx="56323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2771075" y="2515999"/>
            <a:ext cx="728100" cy="6531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461700" y="3489350"/>
            <a:ext cx="262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5928000" y="2123725"/>
            <a:ext cx="309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Next to Palo Alto High School, Stanford, and Tech Giants Headquarter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(Concentrated Ecosystem)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Community surrounded by tech resources, but still a v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ariety of access gaps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Urban-Suburban Blend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5834400" y="1428200"/>
            <a:ext cx="30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 went to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Town &amp; Country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on two separate sessions (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 on Sunday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1 on Wednesday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 Appropriate location because: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834400" y="3847525"/>
            <a:ext cx="309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Sought out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any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individual who appeared to be taking a break/had time to talk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not just for our sake, but for the sake of evaluating that break against their context of productivity.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Productivity is not specific to one kind of person.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 title="Untitled design (52).png"/>
          <p:cNvPicPr preferRelativeResize="0"/>
          <p:nvPr/>
        </p:nvPicPr>
        <p:blipFill rotWithShape="1">
          <a:blip r:embed="rId3">
            <a:alphaModFix/>
          </a:blip>
          <a:srcRect b="9388" l="0" r="0" t="49471"/>
          <a:stretch/>
        </p:blipFill>
        <p:spPr>
          <a:xfrm>
            <a:off x="571163" y="2814928"/>
            <a:ext cx="7877189" cy="189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Untitled design (52).png"/>
          <p:cNvPicPr preferRelativeResize="0"/>
          <p:nvPr/>
        </p:nvPicPr>
        <p:blipFill rotWithShape="1">
          <a:blip r:embed="rId3">
            <a:alphaModFix/>
          </a:blip>
          <a:srcRect b="48961" l="0" r="0" t="9898"/>
          <a:stretch/>
        </p:blipFill>
        <p:spPr>
          <a:xfrm>
            <a:off x="571163" y="829150"/>
            <a:ext cx="7877189" cy="189404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796513" y="2443906"/>
            <a:ext cx="108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JC, 17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71163" y="2680261"/>
            <a:ext cx="1538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Palo Alto HS Senior</a:t>
            </a:r>
            <a:endParaRPr b="1" i="1" sz="96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Student-Athlete</a:t>
            </a:r>
            <a:endParaRPr b="1" i="1" sz="96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942553" y="2457042"/>
            <a:ext cx="108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Darcy, 59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2717203" y="2693397"/>
            <a:ext cx="1538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Mother of Neurodivergent Children</a:t>
            </a:r>
            <a:endParaRPr b="1" i="1" sz="96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810678" y="2457034"/>
            <a:ext cx="153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Gabby, 20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4810678" y="2680261"/>
            <a:ext cx="1538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Stanford Sophomore</a:t>
            </a:r>
            <a:endParaRPr b="1" i="1" sz="96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6774337" y="2457034"/>
            <a:ext cx="1798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Omar, mid-50s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6904153" y="2693397"/>
            <a:ext cx="1538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Cancer Researcher</a:t>
            </a:r>
            <a:endParaRPr b="1" i="1" sz="96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716763" y="4480681"/>
            <a:ext cx="1352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Barry, 19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411746" y="4722110"/>
            <a:ext cx="1962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CSU Monterey Sophomore</a:t>
            </a:r>
            <a:endParaRPr b="1" i="1" sz="96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740371" y="4480681"/>
            <a:ext cx="153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Seth</a:t>
            </a: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15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610554" y="4722110"/>
            <a:ext cx="1798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Palo Alto HS Sophomore</a:t>
            </a:r>
            <a:b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Student-Athlete</a:t>
            </a:r>
            <a:endParaRPr b="1" i="1" sz="96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082381" y="4480689"/>
            <a:ext cx="108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Jamie, 43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5645090" y="4722110"/>
            <a:ext cx="2075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Retired Colombian Military, DoorDash</a:t>
            </a:r>
            <a:endParaRPr b="1" i="1" sz="96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312650" y="299838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SPOKE TO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8" name="Google Shape;138;p17" title="Untitled design (52).png"/>
          <p:cNvPicPr preferRelativeResize="0"/>
          <p:nvPr/>
        </p:nvPicPr>
        <p:blipFill rotWithShape="1">
          <a:blip r:embed="rId4">
            <a:alphaModFix/>
          </a:blip>
          <a:srcRect b="9388" l="0" r="0" t="49471"/>
          <a:stretch/>
        </p:blipFill>
        <p:spPr>
          <a:xfrm>
            <a:off x="3610538" y="-2321547"/>
            <a:ext cx="7877189" cy="189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 title="Untitled design (52).png"/>
          <p:cNvPicPr preferRelativeResize="0"/>
          <p:nvPr/>
        </p:nvPicPr>
        <p:blipFill rotWithShape="1">
          <a:blip r:embed="rId4">
            <a:alphaModFix/>
          </a:blip>
          <a:srcRect b="48961" l="0" r="0" t="9898"/>
          <a:stretch/>
        </p:blipFill>
        <p:spPr>
          <a:xfrm>
            <a:off x="3610538" y="-4307325"/>
            <a:ext cx="7877189" cy="1894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/>
        </p:nvSpPr>
        <p:spPr>
          <a:xfrm>
            <a:off x="2677650" y="2133147"/>
            <a:ext cx="3788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 looked for a variety of interviewees across race, age, profession, and gender.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42950" y="409350"/>
            <a:ext cx="2234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Primary Tasks: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High school homework &amp; athletics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College schoolwork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Family &amp; Home Care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16 hour-a-day delivery work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4453550" y="409350"/>
            <a:ext cx="22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Education Levels: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High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school Diploma to doctoral graduate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150375" y="23276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Geographies of Origin: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Bay Area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Historical Palestine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Colombia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Ecuador/Lebanon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6196400" y="989800"/>
            <a:ext cx="2829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Various Interview Methods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Video Recorded Interviews In English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w/ Gabriella as interviewer &amp; Amesha as notetaker)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Video Recorded Interview in Spanish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Gil as interviewer and Bennie as notetaker)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Audio Recorded Interviews in English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Bennie as interviewer and Gil as notetaker)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Computer Written Interviews in English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w/ Gabriella as interviewer &amp; Amesha as notetaker)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Handwritten Interviews in English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Bennie as interviewer and Gil as notetaker)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561825" y="3715700"/>
            <a:ext cx="217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Neurotypes (Not discussed in all interviews):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ADHD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Neurotypical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677650" y="3433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Primary Languages: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English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Spanish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4780254" y="4119800"/>
            <a:ext cx="190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Variety of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socioeconomic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class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deduced from primary tasks and location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2" name="Google Shape;152;p18"/>
          <p:cNvCxnSpPr/>
          <p:nvPr/>
        </p:nvCxnSpPr>
        <p:spPr>
          <a:xfrm flipH="1">
            <a:off x="2781050" y="3071375"/>
            <a:ext cx="1185900" cy="6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8"/>
          <p:cNvCxnSpPr/>
          <p:nvPr/>
        </p:nvCxnSpPr>
        <p:spPr>
          <a:xfrm>
            <a:off x="4827600" y="3034400"/>
            <a:ext cx="616800" cy="9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8"/>
          <p:cNvCxnSpPr/>
          <p:nvPr/>
        </p:nvCxnSpPr>
        <p:spPr>
          <a:xfrm flipH="1" rot="10800000">
            <a:off x="5051225" y="1218325"/>
            <a:ext cx="60900" cy="8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8"/>
          <p:cNvCxnSpPr/>
          <p:nvPr/>
        </p:nvCxnSpPr>
        <p:spPr>
          <a:xfrm rot="10800000">
            <a:off x="3587450" y="1069225"/>
            <a:ext cx="3795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8"/>
          <p:cNvCxnSpPr/>
          <p:nvPr/>
        </p:nvCxnSpPr>
        <p:spPr>
          <a:xfrm rot="10800000">
            <a:off x="2340625" y="1760325"/>
            <a:ext cx="704700" cy="3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8"/>
          <p:cNvCxnSpPr/>
          <p:nvPr/>
        </p:nvCxnSpPr>
        <p:spPr>
          <a:xfrm flipH="1">
            <a:off x="2218500" y="2743000"/>
            <a:ext cx="630300" cy="2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8"/>
          <p:cNvCxnSpPr/>
          <p:nvPr/>
        </p:nvCxnSpPr>
        <p:spPr>
          <a:xfrm flipH="1" rot="10800000">
            <a:off x="6006725" y="1455400"/>
            <a:ext cx="284700" cy="7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18"/>
          <p:cNvSpPr txBox="1"/>
          <p:nvPr/>
        </p:nvSpPr>
        <p:spPr>
          <a:xfrm>
            <a:off x="2615029" y="4089225"/>
            <a:ext cx="190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 compensation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was offered, but we promised to be brief (25-30 min)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0" name="Google Shape;160;p18"/>
          <p:cNvCxnSpPr/>
          <p:nvPr/>
        </p:nvCxnSpPr>
        <p:spPr>
          <a:xfrm flipH="1">
            <a:off x="3926450" y="3108950"/>
            <a:ext cx="535200" cy="9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/>
        </p:nvSpPr>
        <p:spPr>
          <a:xfrm>
            <a:off x="2258411" y="1347230"/>
            <a:ext cx="19662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700" lIns="68700" spcFirstLastPara="1" rIns="68700" wrap="square" tIns="68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8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WE ASKED THEM:</a:t>
            </a:r>
            <a:endParaRPr b="1" sz="338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471075" y="947355"/>
            <a:ext cx="1704300" cy="816300"/>
          </a:xfrm>
          <a:prstGeom prst="rect">
            <a:avLst/>
          </a:prstGeom>
        </p:spPr>
        <p:txBody>
          <a:bodyPr anchorCtr="0" anchor="t" bIns="68700" lIns="68700" spcFirstLastPara="1" rIns="68700" wrap="square" tIns="68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2"/>
              </a:spcAft>
              <a:buSzPts val="517"/>
              <a:buNone/>
            </a:pPr>
            <a:r>
              <a:rPr i="1" lang="en" sz="122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Describe the most productive/ unproductive person you know</a:t>
            </a:r>
            <a:endParaRPr i="1" sz="122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3870556" y="3353873"/>
            <a:ext cx="1704300" cy="816300"/>
          </a:xfrm>
          <a:prstGeom prst="rect">
            <a:avLst/>
          </a:prstGeom>
        </p:spPr>
        <p:txBody>
          <a:bodyPr anchorCtr="0" anchor="t" bIns="68700" lIns="68700" spcFirstLastPara="1" rIns="68700" wrap="square" tIns="68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2"/>
              </a:spcAft>
              <a:buSzPts val="517"/>
              <a:buNone/>
            </a:pPr>
            <a:r>
              <a:rPr i="1" lang="en" sz="122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Tell me about a time when you felt unproductive</a:t>
            </a:r>
            <a:endParaRPr i="1" sz="122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1701445" y="4088554"/>
            <a:ext cx="1704300" cy="816300"/>
          </a:xfrm>
          <a:prstGeom prst="rect">
            <a:avLst/>
          </a:prstGeom>
        </p:spPr>
        <p:txBody>
          <a:bodyPr anchorCtr="0" anchor="t" bIns="68700" lIns="68700" spcFirstLastPara="1" rIns="68700" wrap="square" tIns="68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2"/>
              </a:spcAft>
              <a:buSzPts val="517"/>
              <a:buNone/>
            </a:pPr>
            <a:r>
              <a:rPr i="1" lang="en" sz="122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What does “being productive” mean to you?</a:t>
            </a:r>
            <a:endParaRPr i="1" sz="122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442093" y="3047149"/>
            <a:ext cx="1704300" cy="816300"/>
          </a:xfrm>
          <a:prstGeom prst="rect">
            <a:avLst/>
          </a:prstGeom>
        </p:spPr>
        <p:txBody>
          <a:bodyPr anchorCtr="0" anchor="t" bIns="68700" lIns="68700" spcFirstLastPara="1" rIns="68700" wrap="square" tIns="68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2"/>
              </a:spcAft>
              <a:buSzPts val="517"/>
              <a:buNone/>
            </a:pPr>
            <a:r>
              <a:rPr i="1" lang="en" sz="122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What tools or strategies do you use to stay on track?</a:t>
            </a:r>
            <a:endParaRPr i="1" sz="122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3870553" y="495425"/>
            <a:ext cx="1704300" cy="585900"/>
          </a:xfrm>
          <a:prstGeom prst="rect">
            <a:avLst/>
          </a:prstGeom>
        </p:spPr>
        <p:txBody>
          <a:bodyPr anchorCtr="0" anchor="t" bIns="68700" lIns="68700" spcFirstLastPara="1" rIns="68700" wrap="square" tIns="68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2"/>
              </a:spcAft>
              <a:buSzPts val="517"/>
              <a:buNone/>
            </a:pPr>
            <a:r>
              <a:rPr i="1" lang="en" sz="122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Walk me through your day</a:t>
            </a:r>
            <a:endParaRPr i="1" sz="122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1" name="Google Shape;171;p19"/>
          <p:cNvCxnSpPr>
            <a:endCxn id="166" idx="0"/>
          </p:cNvCxnSpPr>
          <p:nvPr/>
        </p:nvCxnSpPr>
        <p:spPr>
          <a:xfrm rot="10800000">
            <a:off x="1323225" y="947355"/>
            <a:ext cx="1502400" cy="909000"/>
          </a:xfrm>
          <a:prstGeom prst="curvedConnector4">
            <a:avLst>
              <a:gd fmla="val 21639" name="adj1"/>
              <a:gd fmla="val 119681" name="adj2"/>
            </a:avLst>
          </a:prstGeom>
          <a:noFill/>
          <a:ln cap="flat" cmpd="sng" w="286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9"/>
          <p:cNvCxnSpPr>
            <a:endCxn id="169" idx="1"/>
          </p:cNvCxnSpPr>
          <p:nvPr/>
        </p:nvCxnSpPr>
        <p:spPr>
          <a:xfrm flipH="1">
            <a:off x="442093" y="2489599"/>
            <a:ext cx="1970400" cy="965700"/>
          </a:xfrm>
          <a:prstGeom prst="curvedConnector3">
            <a:avLst>
              <a:gd fmla="val 109080" name="adj1"/>
            </a:avLst>
          </a:prstGeom>
          <a:noFill/>
          <a:ln cap="flat" cmpd="sng" w="286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9"/>
          <p:cNvCxnSpPr>
            <a:endCxn id="167" idx="0"/>
          </p:cNvCxnSpPr>
          <p:nvPr/>
        </p:nvCxnSpPr>
        <p:spPr>
          <a:xfrm flipH="1" rot="-5400000">
            <a:off x="3898906" y="2530073"/>
            <a:ext cx="1018800" cy="628800"/>
          </a:xfrm>
          <a:prstGeom prst="curvedConnector3">
            <a:avLst>
              <a:gd fmla="val 50000" name="adj1"/>
            </a:avLst>
          </a:prstGeom>
          <a:noFill/>
          <a:ln cap="flat" cmpd="sng" w="286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9"/>
          <p:cNvCxnSpPr/>
          <p:nvPr/>
        </p:nvCxnSpPr>
        <p:spPr>
          <a:xfrm flipH="1" rot="10800000">
            <a:off x="3744203" y="1125375"/>
            <a:ext cx="852300" cy="515100"/>
          </a:xfrm>
          <a:prstGeom prst="curvedConnector3">
            <a:avLst>
              <a:gd fmla="val 50000" name="adj1"/>
            </a:avLst>
          </a:prstGeom>
          <a:noFill/>
          <a:ln cap="flat" cmpd="sng" w="286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9"/>
          <p:cNvCxnSpPr/>
          <p:nvPr/>
        </p:nvCxnSpPr>
        <p:spPr>
          <a:xfrm rot="5400000">
            <a:off x="2611564" y="3138454"/>
            <a:ext cx="1059900" cy="631800"/>
          </a:xfrm>
          <a:prstGeom prst="curvedConnector3">
            <a:avLst>
              <a:gd fmla="val 50000" name="adj1"/>
            </a:avLst>
          </a:prstGeom>
          <a:noFill/>
          <a:ln cap="flat" cmpd="sng" w="286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6" name="Google Shape;176;p19"/>
          <p:cNvSpPr txBox="1"/>
          <p:nvPr/>
        </p:nvSpPr>
        <p:spPr>
          <a:xfrm>
            <a:off x="4224749" y="1125123"/>
            <a:ext cx="1835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700" lIns="68700" spcFirstLastPara="1" rIns="68700" wrap="square" tIns="68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902"/>
              </a:spcAft>
              <a:buNone/>
            </a:pPr>
            <a:r>
              <a:t/>
            </a:r>
            <a:endParaRPr i="1" sz="92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7" name="Google Shape;177;p19" title="Screenshot 2025-10-03 at 10.47.46 AM.png"/>
          <p:cNvPicPr preferRelativeResize="0"/>
          <p:nvPr/>
        </p:nvPicPr>
        <p:blipFill rotWithShape="1">
          <a:blip r:embed="rId3">
            <a:alphaModFix/>
          </a:blip>
          <a:srcRect b="0" l="9229" r="10164" t="12717"/>
          <a:stretch/>
        </p:blipFill>
        <p:spPr>
          <a:xfrm>
            <a:off x="5683650" y="0"/>
            <a:ext cx="34603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 title="Screenshot 2025-10-02 at 9.49.21 PM.png"/>
          <p:cNvPicPr preferRelativeResize="0"/>
          <p:nvPr/>
        </p:nvPicPr>
        <p:blipFill rotWithShape="1">
          <a:blip r:embed="rId3">
            <a:alphaModFix/>
          </a:blip>
          <a:srcRect b="640" l="464" r="691" t="769"/>
          <a:stretch/>
        </p:blipFill>
        <p:spPr>
          <a:xfrm>
            <a:off x="386550" y="1440725"/>
            <a:ext cx="4586199" cy="34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0" y="193925"/>
            <a:ext cx="9144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INTERVIEW RESULTS</a:t>
            </a:r>
            <a:endParaRPr b="1" sz="6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5292500" y="1963788"/>
            <a:ext cx="3421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Synthesizing the data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Creating findings from observations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Analyzing findings to create insights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Using insights to create needs</a:t>
            </a:r>
            <a:endParaRPr sz="2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 title="Untitled design (52).png"/>
          <p:cNvPicPr preferRelativeResize="0"/>
          <p:nvPr/>
        </p:nvPicPr>
        <p:blipFill rotWithShape="1">
          <a:blip r:embed="rId3">
            <a:alphaModFix/>
          </a:blip>
          <a:srcRect b="9388" l="66014" r="13080" t="49471"/>
          <a:stretch/>
        </p:blipFill>
        <p:spPr>
          <a:xfrm>
            <a:off x="6346775" y="1115025"/>
            <a:ext cx="1646726" cy="18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 title="Untitled design (52).png"/>
          <p:cNvPicPr preferRelativeResize="0"/>
          <p:nvPr/>
        </p:nvPicPr>
        <p:blipFill rotWithShape="1">
          <a:blip r:embed="rId3">
            <a:alphaModFix/>
          </a:blip>
          <a:srcRect b="48961" l="79470" r="0" t="9898"/>
          <a:stretch/>
        </p:blipFill>
        <p:spPr>
          <a:xfrm>
            <a:off x="7404851" y="2188013"/>
            <a:ext cx="1617125" cy="18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-114938" y="2755084"/>
            <a:ext cx="1798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JC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312650" y="299838"/>
            <a:ext cx="764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IDENTIFYING EXTREMES</a:t>
            </a:r>
            <a:endParaRPr b="1" sz="3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3" name="Google Shape;193;p21" title="Untitled design (52).png"/>
          <p:cNvPicPr preferRelativeResize="0"/>
          <p:nvPr/>
        </p:nvPicPr>
        <p:blipFill rotWithShape="1">
          <a:blip r:embed="rId4">
            <a:alphaModFix/>
          </a:blip>
          <a:srcRect b="9388" l="0" r="0" t="49471"/>
          <a:stretch/>
        </p:blipFill>
        <p:spPr>
          <a:xfrm>
            <a:off x="3610538" y="-2321547"/>
            <a:ext cx="7877189" cy="189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title="Untitled design (52).png"/>
          <p:cNvPicPr preferRelativeResize="0"/>
          <p:nvPr/>
        </p:nvPicPr>
        <p:blipFill rotWithShape="1">
          <a:blip r:embed="rId4">
            <a:alphaModFix/>
          </a:blip>
          <a:srcRect b="48961" l="0" r="0" t="9898"/>
          <a:stretch/>
        </p:blipFill>
        <p:spPr>
          <a:xfrm>
            <a:off x="3610538" y="-4307325"/>
            <a:ext cx="7877189" cy="189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title="Untitled design (52).png"/>
          <p:cNvPicPr preferRelativeResize="0"/>
          <p:nvPr/>
        </p:nvPicPr>
        <p:blipFill rotWithShape="1">
          <a:blip r:embed="rId3">
            <a:alphaModFix/>
          </a:blip>
          <a:srcRect b="48961" l="51927" r="26737" t="9898"/>
          <a:stretch/>
        </p:blipFill>
        <p:spPr>
          <a:xfrm>
            <a:off x="843725" y="2408750"/>
            <a:ext cx="1680600" cy="18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 title="Untitled design (52).png"/>
          <p:cNvPicPr preferRelativeResize="0"/>
          <p:nvPr/>
        </p:nvPicPr>
        <p:blipFill rotWithShape="1">
          <a:blip r:embed="rId3">
            <a:alphaModFix/>
          </a:blip>
          <a:srcRect b="48961" l="24531" r="54133" t="9898"/>
          <a:stretch/>
        </p:blipFill>
        <p:spPr>
          <a:xfrm>
            <a:off x="3639363" y="1191100"/>
            <a:ext cx="1680600" cy="18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 title="Untitled design (52).png"/>
          <p:cNvPicPr preferRelativeResize="0"/>
          <p:nvPr/>
        </p:nvPicPr>
        <p:blipFill rotWithShape="1">
          <a:blip r:embed="rId3">
            <a:alphaModFix/>
          </a:blip>
          <a:srcRect b="48961" l="0" r="79470" t="9898"/>
          <a:stretch/>
        </p:blipFill>
        <p:spPr>
          <a:xfrm>
            <a:off x="-10" y="1191100"/>
            <a:ext cx="1617125" cy="18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title="Untitled design (52).png"/>
          <p:cNvPicPr preferRelativeResize="0"/>
          <p:nvPr/>
        </p:nvPicPr>
        <p:blipFill rotWithShape="1">
          <a:blip r:embed="rId3">
            <a:alphaModFix/>
          </a:blip>
          <a:srcRect b="9388" l="37903" r="39878" t="49471"/>
          <a:stretch/>
        </p:blipFill>
        <p:spPr>
          <a:xfrm>
            <a:off x="4579613" y="2219913"/>
            <a:ext cx="1750075" cy="18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 title="Untitled design (52).png"/>
          <p:cNvPicPr preferRelativeResize="0"/>
          <p:nvPr/>
        </p:nvPicPr>
        <p:blipFill rotWithShape="1">
          <a:blip r:embed="rId3">
            <a:alphaModFix/>
          </a:blip>
          <a:srcRect b="9388" l="12395" r="65838" t="49471"/>
          <a:stretch/>
        </p:blipFill>
        <p:spPr>
          <a:xfrm>
            <a:off x="1942325" y="1191100"/>
            <a:ext cx="1714502" cy="18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312650" y="977325"/>
            <a:ext cx="7827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Scale: How reliant users are on organizational tools/systems for productivity 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784787" y="3984259"/>
            <a:ext cx="1798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Gabby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955600" y="2826659"/>
            <a:ext cx="1798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Barry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4555400" y="3916397"/>
            <a:ext cx="1798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Seth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3599600" y="2740059"/>
            <a:ext cx="1798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Darcy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6229725" y="2737284"/>
            <a:ext cx="1798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Jamie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7314162" y="3787997"/>
            <a:ext cx="1798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Omar</a:t>
            </a:r>
            <a:endParaRPr b="1"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6461475" y="4246250"/>
            <a:ext cx="2638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LOW: </a:t>
            </a:r>
            <a:r>
              <a:rPr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relies on habit/discipline over structure</a:t>
            </a:r>
            <a:endParaRPr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3863250" y="4246250"/>
            <a:ext cx="2638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AVERAGE: </a:t>
            </a:r>
            <a:r>
              <a:rPr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Utilizes tools/systems, but tends to rely on intuition/feel</a:t>
            </a:r>
            <a:endParaRPr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189075" y="4306025"/>
            <a:ext cx="3167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50" lIns="78750" spcFirstLastPara="1" rIns="78750" wrap="square" tIns="78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HIGH: </a:t>
            </a:r>
            <a:r>
              <a:rPr lang="en" sz="12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Extreme reliance on tools routine, and other forms of predetermined structure</a:t>
            </a:r>
            <a:endParaRPr sz="12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